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49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0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84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1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80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5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49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11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73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2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97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0B46-930B-4843-951F-823A07D96858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3F99-6875-4683-A9F9-308AE0C149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44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umanistici.unipv.it/?pagina=areastudenti" TargetMode="External"/><Relationship Id="rId2" Type="http://schemas.openxmlformats.org/officeDocument/2006/relationships/hyperlink" Target="http://studiumanistici.unipv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nipv.eu/site/home/ateneo/amministrazione/area-didattica-e-servizi-agli-studenti/servizio--segreterie-studenti/segreteria-di-lettere-e-filosofi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umanistici.unipv.it/?pagina=p&amp;titolo=Strutture" TargetMode="External"/><Relationship Id="rId2" Type="http://schemas.openxmlformats.org/officeDocument/2006/relationships/hyperlink" Target="http://studiumanistici.unipv.it/?pagina=docent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umanistici.unipv.it/?pagina=p&amp;titolo=Assicurazione-della-Qualita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v.eu/site/home/ateneo/organi-di-governo/senato-accademico.html" TargetMode="External"/><Relationship Id="rId2" Type="http://schemas.openxmlformats.org/officeDocument/2006/relationships/hyperlink" Target="http://www.unipv.eu/site/home/ateneo/organi-di-governo/articolo371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nipv.eu/site/home/ateneo/organi-di-governo/consiglio-di-amministrazione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pv.eu/site/home/naviga-per/studenti/vivere-luniversita/articolo10870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16416" cy="1008112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CC00CC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7030A0"/>
                </a:solidFill>
              </a:rPr>
              <a:t>Consultare sempre il sito </a:t>
            </a:r>
            <a:r>
              <a:rPr lang="it-IT" sz="3600" b="1" dirty="0" smtClean="0">
                <a:solidFill>
                  <a:srgbClr val="7030A0"/>
                </a:solidFill>
              </a:rPr>
              <a:t>di </a:t>
            </a:r>
            <a:r>
              <a:rPr lang="it-IT" sz="3600" b="1" dirty="0">
                <a:solidFill>
                  <a:srgbClr val="7030A0"/>
                </a:solidFill>
              </a:rPr>
              <a:t>Dipartimento</a:t>
            </a:r>
            <a:r>
              <a:rPr lang="it-IT" sz="3600" b="1" dirty="0">
                <a:solidFill>
                  <a:srgbClr val="FF0000"/>
                </a:solidFill>
              </a:rPr>
              <a:t/>
            </a: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600" b="1" dirty="0">
                <a:solidFill>
                  <a:srgbClr val="FF0000"/>
                </a:solidFill>
                <a:hlinkClick r:id="rId2"/>
              </a:rPr>
              <a:t>http://studiumanistici.unipv.it</a:t>
            </a:r>
            <a:r>
              <a:rPr lang="it-IT" sz="3600" b="1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83568" y="1628800"/>
            <a:ext cx="79164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6400" b="1" dirty="0" smtClean="0"/>
              <a:t>in particolare il menu «</a:t>
            </a:r>
            <a:r>
              <a:rPr lang="it-IT" sz="90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DIDATTICA</a:t>
            </a:r>
            <a:r>
              <a:rPr lang="it-IT" sz="6400" b="1" dirty="0" smtClean="0"/>
              <a:t>»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916416" cy="396044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Dove sono reperibili tutte le informazioni relative alla didattica (guida didattica, piani di studi, orari lezioni, appelli, bandi, informazioni varie, </a:t>
            </a:r>
            <a:r>
              <a:rPr lang="it-IT" dirty="0" err="1" smtClean="0">
                <a:solidFill>
                  <a:schemeClr val="tx1"/>
                </a:solidFill>
              </a:rPr>
              <a:t>ecc</a:t>
            </a:r>
            <a:r>
              <a:rPr lang="it-IT" dirty="0" smtClean="0">
                <a:solidFill>
                  <a:schemeClr val="tx1"/>
                </a:solidFill>
              </a:rPr>
              <a:t>).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E’ consigliabile iscriversi al </a:t>
            </a:r>
            <a:r>
              <a:rPr lang="it-IT" dirty="0">
                <a:solidFill>
                  <a:schemeClr val="tx1"/>
                </a:solidFill>
              </a:rPr>
              <a:t>servizio NES (</a:t>
            </a:r>
            <a:r>
              <a:rPr lang="it-IT" dirty="0">
                <a:solidFill>
                  <a:schemeClr val="tx1"/>
                </a:solidFill>
                <a:hlinkClick r:id="rId3"/>
              </a:rPr>
              <a:t>http://studiumanistici.unipv.it/?</a:t>
            </a:r>
            <a:r>
              <a:rPr lang="it-IT" dirty="0" smtClean="0">
                <a:solidFill>
                  <a:schemeClr val="tx1"/>
                </a:solidFill>
                <a:hlinkClick r:id="rId3"/>
              </a:rPr>
              <a:t>pagina=areastudenti</a:t>
            </a:r>
            <a:r>
              <a:rPr lang="it-IT" dirty="0" smtClean="0">
                <a:solidFill>
                  <a:schemeClr val="tx1"/>
                </a:solidFill>
              </a:rPr>
              <a:t> ) che consente di ricevere nella casella di posta elettronica tutti gli avvisi (news) pubblicati relativi al corso di studio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 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Per tutte le questioni relative </a:t>
            </a:r>
            <a:r>
              <a:rPr lang="it-IT" b="1" u="sng" dirty="0" smtClean="0">
                <a:solidFill>
                  <a:schemeClr val="tx1"/>
                </a:solidFill>
              </a:rPr>
              <a:t>all’iscrizione e alla carriera rivolgersi alla segreteria studenti:</a:t>
            </a:r>
          </a:p>
          <a:p>
            <a:r>
              <a:rPr lang="it-IT" dirty="0">
                <a:hlinkClick r:id="rId4"/>
              </a:rPr>
              <a:t>http://www.unipv.eu/site/home/ateneo/amministrazione/area-didattica-e-servizi-agli-studenti/servizio--</a:t>
            </a:r>
            <a:r>
              <a:rPr lang="it-IT" dirty="0" smtClean="0">
                <a:hlinkClick r:id="rId4"/>
              </a:rPr>
              <a:t>segreterie-studenti/segreteria-di-lettere-e-filosofia.html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8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3568" y="476672"/>
            <a:ext cx="79164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8064896" cy="5976664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chemeClr val="tx1"/>
                </a:solidFill>
                <a:latin typeface="+mj-lt"/>
              </a:rPr>
              <a:t>Alla voce  «</a:t>
            </a:r>
            <a:r>
              <a:rPr lang="it-IT" sz="2800" b="1" dirty="0">
                <a:solidFill>
                  <a:srgbClr val="7030A0"/>
                </a:solidFill>
                <a:latin typeface="+mj-lt"/>
                <a:cs typeface="Aharoni" pitchFamily="2" charset="-79"/>
              </a:rPr>
              <a:t>Docenti</a:t>
            </a:r>
            <a:r>
              <a:rPr lang="it-IT" sz="2800" dirty="0">
                <a:solidFill>
                  <a:schemeClr val="tx1"/>
                </a:solidFill>
                <a:latin typeface="+mj-lt"/>
              </a:rPr>
              <a:t>»</a:t>
            </a:r>
          </a:p>
          <a:p>
            <a:r>
              <a:rPr lang="it-IT" sz="2400" dirty="0">
                <a:solidFill>
                  <a:schemeClr val="tx1"/>
                </a:solidFill>
                <a:latin typeface="+mj-lt"/>
                <a:hlinkClick r:id="rId2"/>
              </a:rPr>
              <a:t>http://studiumanistici.unipv.it/?</a:t>
            </a:r>
            <a:r>
              <a:rPr lang="it-IT" sz="2400" dirty="0" smtClean="0">
                <a:solidFill>
                  <a:schemeClr val="tx1"/>
                </a:solidFill>
                <a:latin typeface="+mj-lt"/>
                <a:hlinkClick r:id="rId2"/>
              </a:rPr>
              <a:t>pagina=docenti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endParaRPr lang="it-IT" sz="2400" dirty="0">
              <a:solidFill>
                <a:schemeClr val="tx1"/>
              </a:solidFill>
              <a:latin typeface="+mj-lt"/>
            </a:endParaRPr>
          </a:p>
          <a:p>
            <a:r>
              <a:rPr lang="it-IT" sz="2800" dirty="0" smtClean="0">
                <a:solidFill>
                  <a:schemeClr val="tx1"/>
                </a:solidFill>
                <a:latin typeface="+mj-lt"/>
              </a:rPr>
              <a:t>E’ riportato l’elenco dei docenti titolari degli insegnamenti </a:t>
            </a:r>
            <a:r>
              <a:rPr lang="it-IT" sz="2800" i="1" dirty="0" smtClean="0">
                <a:solidFill>
                  <a:schemeClr val="tx1"/>
                </a:solidFill>
                <a:latin typeface="+mj-lt"/>
              </a:rPr>
              <a:t>(da non confondere con eventuali docenti che svolgono alcune ore di didattica integrativa all’interno del corso), </a:t>
            </a:r>
            <a:r>
              <a:rPr lang="it-IT" sz="2800" dirty="0" smtClean="0">
                <a:solidFill>
                  <a:schemeClr val="tx1"/>
                </a:solidFill>
                <a:latin typeface="+mj-lt"/>
              </a:rPr>
              <a:t>con i relativi recapiti e orari di ricevimento.</a:t>
            </a:r>
          </a:p>
          <a:p>
            <a:endParaRPr lang="it-IT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it-IT" sz="2800" dirty="0" smtClean="0">
                <a:solidFill>
                  <a:schemeClr val="tx1"/>
                </a:solidFill>
                <a:latin typeface="+mj-lt"/>
              </a:rPr>
              <a:t>Alla voce «</a:t>
            </a:r>
            <a:r>
              <a:rPr lang="it-IT" sz="2800" b="1" dirty="0">
                <a:solidFill>
                  <a:srgbClr val="7030A0"/>
                </a:solidFill>
                <a:latin typeface="+mj-lt"/>
                <a:cs typeface="Aharoni" pitchFamily="2" charset="-79"/>
              </a:rPr>
              <a:t>Strutture</a:t>
            </a:r>
            <a:r>
              <a:rPr lang="it-IT" sz="2800" dirty="0" smtClean="0">
                <a:solidFill>
                  <a:schemeClr val="tx1"/>
                </a:solidFill>
                <a:latin typeface="+mj-lt"/>
              </a:rPr>
              <a:t>» </a:t>
            </a:r>
            <a:r>
              <a:rPr lang="it-IT" sz="2400" dirty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it-IT" sz="2400" dirty="0">
                <a:solidFill>
                  <a:schemeClr val="tx1"/>
                </a:solidFill>
                <a:latin typeface="+mj-lt"/>
                <a:hlinkClick r:id="rId3"/>
              </a:rPr>
              <a:t>://studiumanistici.unipv.it/?</a:t>
            </a:r>
            <a:r>
              <a:rPr lang="it-IT" sz="2400" dirty="0" smtClean="0">
                <a:solidFill>
                  <a:schemeClr val="tx1"/>
                </a:solidFill>
                <a:latin typeface="+mj-lt"/>
                <a:hlinkClick r:id="rId3"/>
              </a:rPr>
              <a:t>pagina=p&amp;titolo=Strutture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</a:t>
            </a:r>
            <a:endParaRPr lang="it-IT" sz="2400" dirty="0">
              <a:solidFill>
                <a:schemeClr val="tx1"/>
              </a:solidFill>
              <a:latin typeface="+mj-lt"/>
            </a:endParaRPr>
          </a:p>
          <a:p>
            <a:r>
              <a:rPr lang="it-IT" sz="2800" dirty="0" smtClean="0">
                <a:solidFill>
                  <a:schemeClr val="tx1"/>
                </a:solidFill>
                <a:latin typeface="+mj-lt"/>
              </a:rPr>
              <a:t>Sono consultabili le informazioni relative alle biblioteche, alle aule didattiche, ai centri, ecc.</a:t>
            </a:r>
            <a:endParaRPr lang="it-IT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8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16416" cy="100811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Organi con rappresentanze studentesche a livello di Dipartimento</a:t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3672408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Consiglio didattico </a:t>
            </a:r>
            <a:r>
              <a:rPr lang="it-IT" sz="2000" dirty="0">
                <a:solidFill>
                  <a:schemeClr val="tx1"/>
                </a:solidFill>
              </a:rPr>
              <a:t>→ è la struttura preposta al coordinamento didattico dei corsi di studio ad esso afferenti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Consiglio di Dipartimento </a:t>
            </a:r>
            <a:r>
              <a:rPr lang="it-IT" sz="2000" dirty="0">
                <a:solidFill>
                  <a:schemeClr val="tx1"/>
                </a:solidFill>
              </a:rPr>
              <a:t>→ coordina, indirizza, programma e verifica l’attività scientifica e didattica del Dipartimento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Commissione paritetica di docenti e studenti </a:t>
            </a:r>
            <a:r>
              <a:rPr lang="it-IT" sz="2000" dirty="0" smtClean="0">
                <a:solidFill>
                  <a:schemeClr val="tx1"/>
                </a:solidFill>
              </a:rPr>
              <a:t>→ svolge attività di monitoraggio dell’offerta formativa e della qualità della didattica, nonché delle attività di servizio agli studenti da parte dei professori e ricercatori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Commissione paritetica di tutorato </a:t>
            </a:r>
            <a:r>
              <a:rPr lang="it-IT" sz="2000" dirty="0" smtClean="0">
                <a:solidFill>
                  <a:schemeClr val="tx1"/>
                </a:solidFill>
              </a:rPr>
              <a:t>→ competente in materia di tutorato rivolto agli studenti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83568" y="1628800"/>
            <a:ext cx="79164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6400" b="1" dirty="0" smtClean="0"/>
              <a:t>I nominativi e recapiti dei rappresentanti degli studenti sono consultabili sul sito del Dipartimento:</a:t>
            </a:r>
            <a:br>
              <a:rPr lang="it-IT" sz="6400" b="1" dirty="0" smtClean="0"/>
            </a:br>
            <a:r>
              <a:rPr lang="it-IT" sz="6400" b="1" dirty="0" smtClean="0">
                <a:solidFill>
                  <a:srgbClr val="FF0000"/>
                </a:solidFill>
                <a:hlinkClick r:id="rId2"/>
              </a:rPr>
              <a:t>http://studiumanistici.unipv.it/?pagina=p&amp;titolo=Assicurazione-della-Qualita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16416" cy="1008112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0070C0"/>
                </a:solidFill>
              </a:rPr>
              <a:t>Organi con rappresentanze studentesche a livello di </a:t>
            </a:r>
            <a:r>
              <a:rPr lang="it-IT" sz="3600" b="1" dirty="0" smtClean="0">
                <a:solidFill>
                  <a:srgbClr val="0070C0"/>
                </a:solidFill>
              </a:rPr>
              <a:t>Ateneo</a:t>
            </a:r>
            <a:r>
              <a:rPr lang="it-IT" sz="3600" b="1" dirty="0" smtClean="0">
                <a:solidFill>
                  <a:srgbClr val="0070C0"/>
                </a:solidFill>
              </a:rPr>
              <a:t/>
            </a:r>
            <a:br>
              <a:rPr lang="it-IT" sz="3600" b="1" dirty="0" smtClean="0">
                <a:solidFill>
                  <a:srgbClr val="0070C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4752528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70C0"/>
                </a:solidFill>
              </a:rPr>
              <a:t>Commissione permanente studenti </a:t>
            </a:r>
            <a:r>
              <a:rPr lang="it-IT" sz="2000" dirty="0" smtClean="0">
                <a:solidFill>
                  <a:schemeClr val="tx1"/>
                </a:solidFill>
              </a:rPr>
              <a:t>→ si occupa della </a:t>
            </a:r>
            <a:r>
              <a:rPr lang="it-IT" sz="2000" dirty="0" smtClean="0">
                <a:solidFill>
                  <a:schemeClr val="tx1"/>
                </a:solidFill>
              </a:rPr>
              <a:t>ripartizione </a:t>
            </a:r>
            <a:r>
              <a:rPr lang="it-IT" sz="2000" dirty="0">
                <a:solidFill>
                  <a:schemeClr val="tx1"/>
                </a:solidFill>
              </a:rPr>
              <a:t>dei fondi destinati alla promozione </a:t>
            </a:r>
            <a:r>
              <a:rPr lang="it-IT" sz="2000" dirty="0" smtClean="0">
                <a:solidFill>
                  <a:schemeClr val="tx1"/>
                </a:solidFill>
              </a:rPr>
              <a:t>delle </a:t>
            </a:r>
            <a:r>
              <a:rPr lang="it-IT" sz="2000" dirty="0">
                <a:solidFill>
                  <a:schemeClr val="tx1"/>
                </a:solidFill>
              </a:rPr>
              <a:t>attività culturali e ricreative </a:t>
            </a:r>
            <a:r>
              <a:rPr lang="it-IT" sz="2000" dirty="0" smtClean="0">
                <a:solidFill>
                  <a:schemeClr val="tx1"/>
                </a:solidFill>
              </a:rPr>
              <a:t>degli studenti. Esprime pareri </a:t>
            </a:r>
            <a:r>
              <a:rPr lang="it-IT" sz="2000" smtClean="0">
                <a:solidFill>
                  <a:schemeClr val="tx1"/>
                </a:solidFill>
              </a:rPr>
              <a:t>allo scopo di </a:t>
            </a:r>
            <a:r>
              <a:rPr lang="it-IT" sz="2000" dirty="0" smtClean="0">
                <a:solidFill>
                  <a:schemeClr val="tx1"/>
                </a:solidFill>
              </a:rPr>
              <a:t>migliorare i servizi </a:t>
            </a:r>
            <a:r>
              <a:rPr lang="it-IT" sz="2000" dirty="0">
                <a:solidFill>
                  <a:schemeClr val="tx1"/>
                </a:solidFill>
              </a:rPr>
              <a:t>agli </a:t>
            </a:r>
            <a:r>
              <a:rPr lang="it-IT" sz="2000" dirty="0">
                <a:solidFill>
                  <a:schemeClr val="tx1"/>
                </a:solidFill>
              </a:rPr>
              <a:t>studenti </a:t>
            </a:r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it-IT" sz="2000" dirty="0">
                <a:solidFill>
                  <a:schemeClr val="tx1"/>
                </a:solidFill>
                <a:hlinkClick r:id="rId2"/>
              </a:rPr>
              <a:t>://</a:t>
            </a:r>
            <a:r>
              <a:rPr lang="it-IT" sz="2000" dirty="0" smtClean="0">
                <a:solidFill>
                  <a:schemeClr val="tx1"/>
                </a:solidFill>
                <a:hlinkClick r:id="rId2"/>
              </a:rPr>
              <a:t>www.unipv.eu/site/home/ateneo/organi-di-governo/articolo371.html</a:t>
            </a:r>
            <a:r>
              <a:rPr lang="it-IT" sz="2000" dirty="0" smtClean="0">
                <a:solidFill>
                  <a:schemeClr val="tx1"/>
                </a:solidFill>
              </a:rPr>
              <a:t> )</a:t>
            </a: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70C0"/>
                </a:solidFill>
              </a:rPr>
              <a:t>Senato Accademico </a:t>
            </a:r>
            <a:r>
              <a:rPr lang="it-IT" sz="2000" dirty="0" smtClean="0">
                <a:solidFill>
                  <a:schemeClr val="tx1"/>
                </a:solidFill>
              </a:rPr>
              <a:t>→ ha </a:t>
            </a:r>
            <a:r>
              <a:rPr lang="it-IT" sz="2000" dirty="0" smtClean="0">
                <a:solidFill>
                  <a:schemeClr val="tx1"/>
                </a:solidFill>
              </a:rPr>
              <a:t>competenze </a:t>
            </a:r>
            <a:r>
              <a:rPr lang="it-IT" sz="2000" dirty="0">
                <a:solidFill>
                  <a:schemeClr val="tx1"/>
                </a:solidFill>
              </a:rPr>
              <a:t>relative alla programmazione, allo sviluppo, al coordinamento e alla valutazione dell’attività didattica e di </a:t>
            </a:r>
            <a:r>
              <a:rPr lang="it-IT" sz="2000" dirty="0">
                <a:solidFill>
                  <a:schemeClr val="tx1"/>
                </a:solidFill>
              </a:rPr>
              <a:t>ricerca (</a:t>
            </a:r>
            <a:r>
              <a:rPr lang="it-IT" sz="20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it-IT" sz="2000" dirty="0" smtClean="0">
                <a:solidFill>
                  <a:schemeClr val="tx1"/>
                </a:solidFill>
                <a:hlinkClick r:id="rId3"/>
              </a:rPr>
              <a:t>www.unipv.eu/site/home/ateneo/organi-di-governo/senato-accademico.html</a:t>
            </a:r>
            <a:r>
              <a:rPr lang="it-IT" sz="2000" dirty="0" smtClean="0">
                <a:solidFill>
                  <a:schemeClr val="tx1"/>
                </a:solidFill>
              </a:rPr>
              <a:t> )</a:t>
            </a: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>
                <a:solidFill>
                  <a:srgbClr val="0070C0"/>
                </a:solidFill>
              </a:rPr>
              <a:t>Consiglio di Amministrazione </a:t>
            </a:r>
            <a:r>
              <a:rPr lang="it-IT" sz="2000" dirty="0" smtClean="0">
                <a:solidFill>
                  <a:schemeClr val="tx1"/>
                </a:solidFill>
              </a:rPr>
              <a:t>→ </a:t>
            </a:r>
            <a:r>
              <a:rPr lang="it-IT" sz="2000" dirty="0" smtClean="0">
                <a:solidFill>
                  <a:schemeClr val="tx1"/>
                </a:solidFill>
              </a:rPr>
              <a:t>svolge </a:t>
            </a:r>
            <a:r>
              <a:rPr lang="it-IT" sz="2000" dirty="0">
                <a:solidFill>
                  <a:schemeClr val="tx1"/>
                </a:solidFill>
              </a:rPr>
              <a:t>funzioni di indirizzo strategico e di vigilanza sulla sostenibilità finanziaria delle attività </a:t>
            </a:r>
            <a:r>
              <a:rPr lang="it-IT" sz="2000" dirty="0">
                <a:solidFill>
                  <a:schemeClr val="tx1"/>
                </a:solidFill>
              </a:rPr>
              <a:t>dell’Ateneo </a:t>
            </a:r>
            <a:r>
              <a:rPr lang="it-IT" sz="2000" dirty="0"/>
              <a:t>(</a:t>
            </a:r>
            <a:r>
              <a:rPr lang="it-IT" sz="2000" dirty="0">
                <a:hlinkClick r:id="rId4"/>
              </a:rPr>
              <a:t>http://</a:t>
            </a:r>
            <a:r>
              <a:rPr lang="it-IT" sz="2000" dirty="0" smtClean="0">
                <a:hlinkClick r:id="rId4"/>
              </a:rPr>
              <a:t>www.unipv.eu/site/home/ateneo/organi-di-governo/consiglio-di-amministrazione.html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). 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16416" cy="1008112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B05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00B050"/>
                </a:solidFill>
              </a:rPr>
              <a:t>Garante </a:t>
            </a:r>
            <a:r>
              <a:rPr lang="it-IT" sz="3200" b="1" dirty="0">
                <a:solidFill>
                  <a:srgbClr val="00B050"/>
                </a:solidFill>
              </a:rPr>
              <a:t>dei diritti degli Studenti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4752528"/>
          </a:xfrm>
        </p:spPr>
        <p:txBody>
          <a:bodyPr>
            <a:no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</a:rPr>
              <a:t>Il Garante vigila nell'interesse e su istanza degli studenti, sulla corretta applicazione della disciplina relativa alla didattica, al diritto allo studio e alla carriera degli </a:t>
            </a:r>
            <a:r>
              <a:rPr lang="it-IT" sz="2400" dirty="0" smtClean="0">
                <a:solidFill>
                  <a:schemeClr val="tx1"/>
                </a:solidFill>
              </a:rPr>
              <a:t>studenti. Gli studenti che ritengono lesi i propri diritti possono rivolgersi al Garante: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it-IT" sz="2000" dirty="0" smtClean="0">
                <a:solidFill>
                  <a:schemeClr val="tx1"/>
                </a:solidFill>
                <a:hlinkClick r:id="rId2"/>
              </a:rPr>
              <a:t>www.unipv.eu/site/home/naviga-per/studenti/vivere-luniversita/articolo10870.html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endParaRPr lang="it-IT" sz="2000" dirty="0">
              <a:solidFill>
                <a:schemeClr val="tx1"/>
              </a:solidFill>
            </a:endParaRPr>
          </a:p>
          <a:p>
            <a:pPr algn="just"/>
            <a:endParaRPr lang="it-IT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367</Words>
  <Application>Microsoft Office PowerPoint</Application>
  <PresentationFormat>Presentazione su schermo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 Consultare sempre il sito di Dipartimento http://studiumanistici.unipv.it/   </vt:lpstr>
      <vt:lpstr>Presentazione standard di PowerPoint</vt:lpstr>
      <vt:lpstr>  Organi con rappresentanze studentesche a livello di Dipartimento  </vt:lpstr>
      <vt:lpstr>  Organi con rappresentanze studentesche a livello di Ateneo  </vt:lpstr>
      <vt:lpstr> Garante dei diritti degli Studenti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 con rappresentanze studentesche a livello di Dipartimento</dc:title>
  <dc:creator>studenti</dc:creator>
  <cp:lastModifiedBy>studenti</cp:lastModifiedBy>
  <cp:revision>13</cp:revision>
  <dcterms:created xsi:type="dcterms:W3CDTF">2017-09-25T10:40:31Z</dcterms:created>
  <dcterms:modified xsi:type="dcterms:W3CDTF">2017-09-25T15:09:34Z</dcterms:modified>
</cp:coreProperties>
</file>